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58" d="100"/>
          <a:sy n="58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574B-F738-4653-B1F4-7355ECC2C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E21500-599C-4554-AE9D-673E5D108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C66846-5282-4E57-BAD3-CA6D17BE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3E4317-BD09-48E4-A573-A696FBC8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9DE006-CEFE-4963-8CE4-A49C4932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4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7863C-F2AC-4CD6-BABD-C2796CAA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7E6F89-48B7-457F-ABB6-F75DCED50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2ED329-B023-45F1-B263-9CBC8B2B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BDBE0E-E82C-44C4-9788-2CE00AF6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53BD70-F75E-4B6F-A3DF-A73D37D5E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80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43EE88-D582-4432-BFD8-12BA44E111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DC4624-13B7-4AE6-8B8E-912763EB2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914329-C23B-4CF7-BF63-B27764F3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6A49CA-3192-4C94-A9D6-27FD4352C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CA51FB-A7BF-4D16-9FD4-356B06B8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81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4A8B45-EC2F-4514-9A39-03812A9E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5653AF-9E3A-427E-96F6-D3C5935CC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E028F3-4E6A-47A8-8C7B-639786C7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48C69A-0EA8-4001-A1F1-60F430A8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51C3A-719A-42EE-8E17-BBCDD692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0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6A19A-7706-4DFD-9DEB-88596FBE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484FE-ECB7-4267-AB24-E8978A14E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45EE5F-9AD4-4D17-B91D-17EC9B23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C6223-507B-4C14-8243-B799D13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CEE63B-3440-46B4-9272-C9910A08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67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9CB53-0C1E-431E-B293-E87FC73F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6024D6-6EF2-4972-B26D-5169116C1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EF68F2-3F67-4BBC-B242-24ED7175D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EC0219-F6DC-4640-8947-5466D01A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281A06-2548-4A36-A2EC-2697A830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BD5C4A-41F2-47AB-87C9-BD0B8F94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36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DDBA02-9A0C-4044-A70A-3A8BB8E5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FBB03E-B1C0-42CC-A421-8831F52B3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E8EF57-F2D7-45F0-B2CB-9E35068A0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799BB8C-A05E-40AC-B6F1-35701A8D34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81CE6A-9FCC-44B2-8C4F-FF19F018D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71C7ADE-D48A-4CB7-AD53-3713BC764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F8F1EE-6669-47F5-A8AF-52680E66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304D74-6104-4A33-98BC-60A700F34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68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00E1F3-1847-4878-B129-BE467363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0FC8EA-3D76-4D0D-9D4F-1BF95FE76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D9A139-C314-4983-8E7A-53DB5EA05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50562C-8270-41C3-AB58-A0BB1CAF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00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FB70E6-297C-49F5-B3F8-54B4565C2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669C06-2F39-4779-9B34-F0613F5D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A922EC-1E93-41A1-9FEF-6C08A6EE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78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08A0B5-751B-4AF4-A943-A81ACB886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8882BD-DB52-4B9A-B7B8-CAE18310A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C5A92F-D572-4A7D-B1B7-6CDAC46E2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301A01-954B-43E9-B86B-BD0F2F7C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3D25B9-D2B0-4E06-AAAA-0A6FA434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904B30-03B9-430A-8ACA-42A59D98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9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64E717-D446-452A-B2A5-5BB72451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976405-CAF5-4B5D-9812-F06C1418C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DE15F6-F067-47D5-BC50-0655452F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019C35-965D-4DEC-A46C-7D9D6354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FEDE15-36A7-4EE2-AC3F-67D494CA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B46EF2-D9EF-458E-B063-637D0B6A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5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5A29337-AC70-4259-B78C-FCA70F24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31C05D-43F9-44D2-8844-56F949F5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2E2BE3-14FA-4942-8A8B-6F48BE50A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64EEC-4C35-4514-B529-E000D271B2EC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B513F1-CEFF-4F71-BF76-33D22575D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273A0-1D25-428D-B6DF-BBDD1B6FD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96C3-C255-4EA0-BEF7-6F02EDCC8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24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0A4D0C-505B-4875-9420-3E1C024DF98C}"/>
              </a:ext>
            </a:extLst>
          </p:cNvPr>
          <p:cNvSpPr txBox="1"/>
          <p:nvPr/>
        </p:nvSpPr>
        <p:spPr>
          <a:xfrm>
            <a:off x="3697356" y="119269"/>
            <a:ext cx="4797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000" b="1" dirty="0">
                <a:latin typeface="宋体" panose="02010600030101010101" pitchFamily="2" charset="-122"/>
                <a:ea typeface="宋体" panose="02010600030101010101" pitchFamily="2" charset="-122"/>
              </a:rPr>
              <a:t>引入 </a:t>
            </a:r>
            <a:r>
              <a:rPr kumimoji="1" lang="en-US" altLang="zh-CN" sz="4000" b="1" dirty="0">
                <a:latin typeface="宋体" panose="02010600030101010101" pitchFamily="2" charset="-122"/>
                <a:ea typeface="宋体" panose="02010600030101010101" pitchFamily="2" charset="-122"/>
              </a:rPr>
              <a:t>—— </a:t>
            </a:r>
            <a:r>
              <a:rPr kumimoji="1" lang="zh-CN" altLang="en-US" sz="4000" b="1" dirty="0">
                <a:latin typeface="宋体" panose="02010600030101010101" pitchFamily="2" charset="-122"/>
                <a:ea typeface="宋体" panose="02010600030101010101" pitchFamily="2" charset="-122"/>
              </a:rPr>
              <a:t>一道例题</a:t>
            </a:r>
            <a:endParaRPr kumimoji="1" lang="ja-JP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4590506-86F9-47F9-9CA8-92836EFFB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780" y="4473266"/>
            <a:ext cx="8050935" cy="140944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46768DF-436C-406A-A744-C2AD529A2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7830" y="1239182"/>
            <a:ext cx="5686690" cy="707886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9390F5B-8BE4-4720-A212-17A2762F3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8192" y="2384734"/>
            <a:ext cx="10577087" cy="186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6CBBF2F-0F77-43F0-B211-A18809453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739" y="349497"/>
            <a:ext cx="9928522" cy="615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36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963358C-4E4D-4287-BE52-9BBB591EA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25" y="338631"/>
            <a:ext cx="10400210" cy="63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75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795814-DE36-44EE-A57C-127912D9A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216" y="232764"/>
            <a:ext cx="7634609" cy="639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97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7131B05-55FA-449A-9D25-F83A42563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422" y="483816"/>
            <a:ext cx="8665508" cy="589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58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3836441-E1E9-4C12-8824-1E02508E0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416" y="253649"/>
            <a:ext cx="5743758" cy="635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94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A89C7FD-BE69-4159-98DD-098F84862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432" y="119082"/>
            <a:ext cx="5954760" cy="661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75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9CE03C5-5830-400E-9956-D5C47A1AE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330" y="364306"/>
            <a:ext cx="7989339" cy="612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07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A7935E7-BD1F-4E35-84BC-E0CDD9415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358" y="79082"/>
            <a:ext cx="6080859" cy="677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93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F923977-7DE8-4D35-BDEC-B0E67E19D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987" y="213877"/>
            <a:ext cx="7881378" cy="643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93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00BD72B-8839-427A-B064-2285B466B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490" y="275499"/>
            <a:ext cx="5847710" cy="658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63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00026A3-7000-417D-8FC0-85E630899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151" y="690408"/>
            <a:ext cx="9615698" cy="117216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8682F82-0AD6-46B0-8175-BF25B1F5E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527" y="2265139"/>
            <a:ext cx="9698946" cy="60999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0DA9090-D4B3-45EF-826D-8809D535A2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542" y="3583297"/>
            <a:ext cx="9722307" cy="104813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CBE77BF-51C1-40D7-9D05-AD4A16FD26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1542" y="5119462"/>
            <a:ext cx="10013391" cy="104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7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1B9E84D-6A04-4690-BC54-79306EA07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035" y="811093"/>
            <a:ext cx="5749148" cy="577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56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D44E83E-A941-4239-B3B1-CB679D289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677" y="815856"/>
            <a:ext cx="5959521" cy="5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67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3AAC5E2-98C2-408D-859D-D34673027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071" y="1418930"/>
            <a:ext cx="5381815" cy="543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85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3AFE413-8CD0-4637-862C-F06D7C6B0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286" y="947482"/>
            <a:ext cx="5894923" cy="591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47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610CFEC-7842-44CA-9476-65B7267BE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601" y="924985"/>
            <a:ext cx="6072797" cy="593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45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B3DC45E-2173-4B11-8CCA-7DC6BB96E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400" y="450611"/>
            <a:ext cx="10027488" cy="594081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9C75B81-3A7D-491B-8045-17E7A3142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11" y="5979173"/>
            <a:ext cx="11839889" cy="82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8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16459E-9F4A-4EAA-92A8-0D5764BD948C}"/>
              </a:ext>
            </a:extLst>
          </p:cNvPr>
          <p:cNvSpPr txBox="1"/>
          <p:nvPr/>
        </p:nvSpPr>
        <p:spPr>
          <a:xfrm>
            <a:off x="742122" y="211203"/>
            <a:ext cx="1095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dirty="0">
                <a:latin typeface="宋体" panose="02010600030101010101" pitchFamily="2" charset="-122"/>
                <a:ea typeface="宋体" panose="02010600030101010101" pitchFamily="2" charset="-122"/>
              </a:rPr>
              <a:t>由此得出，分治的基本特征</a:t>
            </a:r>
            <a:r>
              <a:rPr kumimoji="1"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endParaRPr kumimoji="1" lang="ja-JP" altLang="en-US" sz="6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AA02CF-CCE2-4F44-A4D7-860935507805}"/>
              </a:ext>
            </a:extLst>
          </p:cNvPr>
          <p:cNvSpPr txBox="1"/>
          <p:nvPr/>
        </p:nvSpPr>
        <p:spPr>
          <a:xfrm>
            <a:off x="2928731" y="2166072"/>
            <a:ext cx="6877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可以把原问题分解成多个子问题</a:t>
            </a:r>
            <a:endParaRPr kumimoji="1" lang="ja-JP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2539FF-FDD7-4AD6-A02A-47755993EB52}"/>
              </a:ext>
            </a:extLst>
          </p:cNvPr>
          <p:cNvSpPr txBox="1"/>
          <p:nvPr/>
        </p:nvSpPr>
        <p:spPr>
          <a:xfrm>
            <a:off x="3975652" y="3613596"/>
            <a:ext cx="3578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子问题间互不影响</a:t>
            </a:r>
            <a:endParaRPr kumimoji="1" lang="ja-JP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B146F7-692B-4785-AB3B-1EFA6AAB8608}"/>
              </a:ext>
            </a:extLst>
          </p:cNvPr>
          <p:cNvSpPr txBox="1"/>
          <p:nvPr/>
        </p:nvSpPr>
        <p:spPr>
          <a:xfrm>
            <a:off x="3352799" y="5103145"/>
            <a:ext cx="4823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可以快速合并多个子问题</a:t>
            </a:r>
            <a:endParaRPr kumimoji="1" lang="ja-JP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55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F205CF-AA41-46C9-B270-E8E896C19B78}"/>
              </a:ext>
            </a:extLst>
          </p:cNvPr>
          <p:cNvSpPr txBox="1"/>
          <p:nvPr/>
        </p:nvSpPr>
        <p:spPr>
          <a:xfrm>
            <a:off x="4863548" y="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dirty="0">
                <a:latin typeface="宋体" panose="02010600030101010101" pitchFamily="2" charset="-122"/>
                <a:ea typeface="宋体" panose="02010600030101010101" pitchFamily="2" charset="-122"/>
              </a:rPr>
              <a:t>题目</a:t>
            </a:r>
            <a:r>
              <a:rPr kumimoji="1"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endParaRPr kumimoji="1" lang="ja-JP" altLang="en-US" sz="6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88A72B3-08AE-4434-9D0E-6352CD509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450" y="1941731"/>
            <a:ext cx="10996228" cy="233563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BC9C38E-E96E-484A-AC96-1366CE72F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304" y="1151641"/>
            <a:ext cx="5975392" cy="65411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17B64C3-2131-4751-A631-7C92B5E181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1527" y="4747289"/>
            <a:ext cx="8568946" cy="118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52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EDA028C-BD35-4673-A143-71D42A7FD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29" y="1387576"/>
            <a:ext cx="11099679" cy="90505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37C2431-2EB7-47F4-B8AB-0307070F3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106" y="3523005"/>
            <a:ext cx="9469787" cy="129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8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DA5B619-9CB2-4DBE-B0BA-48520EB16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029" y="554128"/>
            <a:ext cx="10734595" cy="62531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34BF809-0CC8-4ED1-B8D8-37F0481E4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87" y="2176832"/>
            <a:ext cx="10802826" cy="151007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E8C99BD-38E7-47D3-AC08-2FF13EF4B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172" y="4191169"/>
            <a:ext cx="11011656" cy="151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CC8BBBA-5C77-43FF-930F-C627998D7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096" y="612932"/>
            <a:ext cx="8116113" cy="71943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72D0B5C-4EE5-4CE3-88AD-073DDDCFB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22" y="1831330"/>
            <a:ext cx="10713598" cy="148171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F06DDC0-F3BC-41B2-8158-BE7995105D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22" y="3460710"/>
            <a:ext cx="10982542" cy="151342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40838EC-4836-4861-9D56-AB9E1CF58D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311" y="5387009"/>
            <a:ext cx="10055377" cy="85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6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BDC7A53-A74C-4AC9-9E33-62E3A9A25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37" y="520832"/>
            <a:ext cx="11298160" cy="185130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781981E-96A9-4645-8831-228BF1B61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074" y="2702950"/>
            <a:ext cx="11179423" cy="14521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A191F96-D350-4D2B-B012-2B0EBB4EE7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074" y="4578626"/>
            <a:ext cx="11079656" cy="97403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205EE4F-9B7B-4047-B5CF-15FED7FCB5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0024" y="5976237"/>
            <a:ext cx="6459873" cy="60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568839-7D62-4CF6-AB3F-9996B4A5474B}"/>
              </a:ext>
            </a:extLst>
          </p:cNvPr>
          <p:cNvSpPr txBox="1"/>
          <p:nvPr/>
        </p:nvSpPr>
        <p:spPr>
          <a:xfrm>
            <a:off x="2517913" y="172279"/>
            <a:ext cx="91042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dirty="0">
                <a:latin typeface="宋体" panose="02010600030101010101" pitchFamily="2" charset="-122"/>
                <a:ea typeface="宋体" panose="02010600030101010101" pitchFamily="2" charset="-122"/>
              </a:rPr>
              <a:t>分治的运用特征</a:t>
            </a:r>
            <a:r>
              <a:rPr kumimoji="1"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endParaRPr kumimoji="1" lang="ja-JP" altLang="en-US" sz="6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871CB5-A6D9-47F9-BE19-76539C646193}"/>
              </a:ext>
            </a:extLst>
          </p:cNvPr>
          <p:cNvSpPr txBox="1"/>
          <p:nvPr/>
        </p:nvSpPr>
        <p:spPr>
          <a:xfrm>
            <a:off x="4214193" y="2027583"/>
            <a:ext cx="2478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询问是离线的</a:t>
            </a:r>
            <a:endParaRPr kumimoji="1" lang="ja-JP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E4C44B-42C5-43EF-9494-B42EE4C1C939}"/>
              </a:ext>
            </a:extLst>
          </p:cNvPr>
          <p:cNvSpPr txBox="1"/>
          <p:nvPr/>
        </p:nvSpPr>
        <p:spPr>
          <a:xfrm>
            <a:off x="3087756" y="3649894"/>
            <a:ext cx="620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利用数据结构处理比较麻烦</a:t>
            </a:r>
            <a:endParaRPr kumimoji="1" lang="ja-JP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49E35B-BBF8-4677-9194-B3ADA7C84219}"/>
              </a:ext>
            </a:extLst>
          </p:cNvPr>
          <p:cNvSpPr txBox="1"/>
          <p:nvPr/>
        </p:nvSpPr>
        <p:spPr>
          <a:xfrm>
            <a:off x="3352800" y="5274365"/>
            <a:ext cx="462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能进行子问题的分割和合并</a:t>
            </a:r>
            <a:endParaRPr kumimoji="1" lang="ja-JP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676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DE092-5D90-43F4-A281-E50F0E847854}"/>
              </a:ext>
            </a:extLst>
          </p:cNvPr>
          <p:cNvSpPr txBox="1"/>
          <p:nvPr/>
        </p:nvSpPr>
        <p:spPr>
          <a:xfrm>
            <a:off x="4996070" y="0"/>
            <a:ext cx="3286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dirty="0">
                <a:latin typeface="宋体" panose="02010600030101010101" pitchFamily="2" charset="-122"/>
                <a:ea typeface="宋体" panose="02010600030101010101" pitchFamily="2" charset="-122"/>
              </a:rPr>
              <a:t>题目</a:t>
            </a:r>
            <a:r>
              <a:rPr kumimoji="1"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endParaRPr kumimoji="1" lang="ja-JP" altLang="en-US" sz="6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B59FA3D-5C7D-4EA7-B849-2C1010D53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682" y="1015663"/>
            <a:ext cx="6176912" cy="78164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D8F2AFA-60FA-4FE0-B66B-E44BFFB88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212" y="2128295"/>
            <a:ext cx="10903277" cy="225817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5F36F85-94D2-46A1-8527-897B696E6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137" y="4567912"/>
            <a:ext cx="9969666" cy="155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63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9725BF8-9F0D-46D1-AF81-FDEF3212C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80" y="661032"/>
            <a:ext cx="11471640" cy="240022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DA18DF2-D6D9-43D5-9496-9B3394E53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42" y="3624469"/>
            <a:ext cx="10375419" cy="58972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A786146-187B-4173-B3D5-71762B6137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4839" y="4972587"/>
            <a:ext cx="4065647" cy="106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42E3A83-9206-4D1D-B71B-A3FFE3C62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72" y="563471"/>
            <a:ext cx="10503456" cy="175057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3700A5C-6E28-4DCA-85AE-EB5DE4333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273" y="2314047"/>
            <a:ext cx="10503455" cy="340252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8CFA8E2-3D11-4058-93CB-1E606604A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4686" y="5730048"/>
            <a:ext cx="8837257" cy="70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6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1570E3B-E663-4B44-94C6-324603E3B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194" y="2916037"/>
            <a:ext cx="11453611" cy="102592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05F50F-8838-4E95-AD09-93A74DBB9761}"/>
              </a:ext>
            </a:extLst>
          </p:cNvPr>
          <p:cNvSpPr txBox="1"/>
          <p:nvPr/>
        </p:nvSpPr>
        <p:spPr>
          <a:xfrm>
            <a:off x="4496696" y="129092"/>
            <a:ext cx="2689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en-US" altLang="zh-CN" sz="6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kumimoji="1" lang="ja-JP" altLang="en-US" sz="6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3F57CAE-FE84-49D6-8976-1ED1EDD9C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523" y="4608794"/>
            <a:ext cx="7914714" cy="120033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418648D-A93C-4F20-BD35-1630F4C278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5361" y="1420809"/>
            <a:ext cx="5281038" cy="58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656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C056D78-FEB1-45A0-BC7B-B4EB8DD68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470" y="685258"/>
            <a:ext cx="6872261" cy="58414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307A6F8-4080-4F76-BADA-1674C2A12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716" y="1988670"/>
            <a:ext cx="8721768" cy="174154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D4F9F79-FBAA-4986-B041-E8515E7FC0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2244" y="4470747"/>
            <a:ext cx="8385240" cy="107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2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31292DB-B4B9-4DBF-BF47-1C36E9988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762" y="573422"/>
            <a:ext cx="8672618" cy="166416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C0B5FEF-05FE-42A3-BE31-16DD39635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608" y="2671123"/>
            <a:ext cx="9476615" cy="325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3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EED562C-782B-417F-8338-BC389936D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293" y="823335"/>
            <a:ext cx="8878825" cy="93016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F04C864-994B-4B22-89ED-9AFDE312B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293" y="1924490"/>
            <a:ext cx="9486608" cy="122750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3FB793E-4ACA-4C6F-96C4-ED27A603D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293" y="3322984"/>
            <a:ext cx="9009089" cy="239482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D8FDD96-1662-4B28-94CC-0E0951DDF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8175" y="5888798"/>
            <a:ext cx="7615650" cy="77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4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53657A-8BD5-4B9D-B869-B2A74AF6CF61}"/>
              </a:ext>
            </a:extLst>
          </p:cNvPr>
          <p:cNvSpPr txBox="1"/>
          <p:nvPr/>
        </p:nvSpPr>
        <p:spPr>
          <a:xfrm>
            <a:off x="2904562" y="206730"/>
            <a:ext cx="64259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dirty="0">
                <a:latin typeface="宋体" panose="02010600030101010101" pitchFamily="2" charset="-122"/>
                <a:ea typeface="宋体" panose="02010600030101010101" pitchFamily="2" charset="-122"/>
              </a:rPr>
              <a:t>分治法的简单运用</a:t>
            </a:r>
            <a:endParaRPr kumimoji="1" lang="ja-JP" altLang="en-US" sz="6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6215AD-D754-48F4-9A93-A8391A0FEDCD}"/>
              </a:ext>
            </a:extLst>
          </p:cNvPr>
          <p:cNvSpPr txBox="1"/>
          <p:nvPr/>
        </p:nvSpPr>
        <p:spPr>
          <a:xfrm>
            <a:off x="1446903" y="1667434"/>
            <a:ext cx="2915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第一种类型</a:t>
            </a:r>
            <a:endParaRPr kumimoji="1" lang="ja-JP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9AA906-BE50-412C-88BE-5C7DA5A27A62}"/>
              </a:ext>
            </a:extLst>
          </p:cNvPr>
          <p:cNvSpPr txBox="1"/>
          <p:nvPr/>
        </p:nvSpPr>
        <p:spPr>
          <a:xfrm>
            <a:off x="301211" y="3990264"/>
            <a:ext cx="5411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原问题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必须可以被分解成若干个子问题</a:t>
            </a:r>
            <a:endParaRPr kumimoji="1" lang="ja-JP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74CEEE-FBDB-43F2-BF2B-FC2014CC2825}"/>
              </a:ext>
            </a:extLst>
          </p:cNvPr>
          <p:cNvSpPr txBox="1"/>
          <p:nvPr/>
        </p:nvSpPr>
        <p:spPr>
          <a:xfrm>
            <a:off x="1651297" y="2768907"/>
            <a:ext cx="2710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处理离线询问</a:t>
            </a:r>
            <a:endParaRPr kumimoji="1" lang="ja-JP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64BF8B-F0D6-455C-AFF5-3B62F7304F8B}"/>
              </a:ext>
            </a:extLst>
          </p:cNvPr>
          <p:cNvSpPr txBox="1"/>
          <p:nvPr/>
        </p:nvSpPr>
        <p:spPr>
          <a:xfrm>
            <a:off x="597048" y="5211621"/>
            <a:ext cx="461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合并子问题的复杂度要有保证</a:t>
            </a:r>
            <a:endParaRPr kumimoji="1" lang="ja-JP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7E8E7A-6F64-4CD5-A5AA-5BA0FB15110D}"/>
              </a:ext>
            </a:extLst>
          </p:cNvPr>
          <p:cNvSpPr txBox="1"/>
          <p:nvPr/>
        </p:nvSpPr>
        <p:spPr>
          <a:xfrm>
            <a:off x="8240356" y="1570226"/>
            <a:ext cx="2915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第二种类型</a:t>
            </a:r>
            <a:endParaRPr kumimoji="1" lang="ja-JP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701471-5049-4548-A1CE-25A61CD29EB3}"/>
              </a:ext>
            </a:extLst>
          </p:cNvPr>
          <p:cNvSpPr txBox="1"/>
          <p:nvPr/>
        </p:nvSpPr>
        <p:spPr>
          <a:xfrm>
            <a:off x="8966496" y="2707352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宋体" panose="02010600030101010101" pitchFamily="2" charset="-122"/>
                <a:ea typeface="宋体" panose="02010600030101010101" pitchFamily="2" charset="-122"/>
              </a:rPr>
              <a:t>DP </a:t>
            </a:r>
            <a:r>
              <a:rPr kumimoji="1"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优化</a:t>
            </a:r>
            <a:endParaRPr kumimoji="1" lang="ja-JP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1037893-CD31-4E6E-8690-A1385BA7B8B1}"/>
              </a:ext>
            </a:extLst>
          </p:cNvPr>
          <p:cNvSpPr txBox="1"/>
          <p:nvPr/>
        </p:nvSpPr>
        <p:spPr>
          <a:xfrm>
            <a:off x="8432198" y="3989441"/>
            <a:ext cx="253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满足决策单调性</a:t>
            </a:r>
            <a:endParaRPr kumimoji="1" lang="ja-JP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6734ED2-4C86-4A6E-921A-DB662D622D08}"/>
              </a:ext>
            </a:extLst>
          </p:cNvPr>
          <p:cNvSpPr txBox="1"/>
          <p:nvPr/>
        </p:nvSpPr>
        <p:spPr>
          <a:xfrm>
            <a:off x="3399900" y="5998443"/>
            <a:ext cx="5566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本质：优化重复的状态</a:t>
            </a:r>
            <a:endParaRPr kumimoji="1" lang="ja-JP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782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E8338AA-AF96-4D46-9646-608D04390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478" y="487239"/>
            <a:ext cx="5136083" cy="90423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4CE3ED0-42D4-44D5-AC7F-9B3B4C44E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92" y="1760713"/>
            <a:ext cx="11782416" cy="152809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D6AD148-F774-46D7-A34F-CF7BC7BE97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042" y="3976096"/>
            <a:ext cx="11599915" cy="168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FB854E-64CA-4598-AD4A-BCD03BF7BEC9}"/>
              </a:ext>
            </a:extLst>
          </p:cNvPr>
          <p:cNvSpPr txBox="1"/>
          <p:nvPr/>
        </p:nvSpPr>
        <p:spPr>
          <a:xfrm>
            <a:off x="1764255" y="2011680"/>
            <a:ext cx="9886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例题及题目： 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YZOJ P2384, P2202, P4199, P4203</a:t>
            </a:r>
            <a:endParaRPr kumimoji="1" lang="ja-JP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9EAFA1-DC4D-4F55-A3E7-D17690418A97}"/>
              </a:ext>
            </a:extLst>
          </p:cNvPr>
          <p:cNvSpPr txBox="1"/>
          <p:nvPr/>
        </p:nvSpPr>
        <p:spPr>
          <a:xfrm>
            <a:off x="3453205" y="3429000"/>
            <a:ext cx="5066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宋体" panose="02010600030101010101" pitchFamily="2" charset="-122"/>
                <a:ea typeface="宋体" panose="02010600030101010101" pitchFamily="2" charset="-122"/>
              </a:rPr>
              <a:t>AAS</a:t>
            </a:r>
            <a:r>
              <a:rPr kumimoji="1"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：分治</a:t>
            </a:r>
            <a:r>
              <a:rPr kumimoji="1"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kumimoji="1"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初级</a:t>
            </a:r>
            <a:r>
              <a:rPr kumimoji="1"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-…</a:t>
            </a:r>
            <a:endParaRPr kumimoji="1" lang="ja-JP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286C30-CA25-4543-87C4-EEB8BE270B2C}"/>
              </a:ext>
            </a:extLst>
          </p:cNvPr>
          <p:cNvSpPr txBox="1"/>
          <p:nvPr/>
        </p:nvSpPr>
        <p:spPr>
          <a:xfrm>
            <a:off x="5986630" y="4136886"/>
            <a:ext cx="16781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800" dirty="0">
                <a:latin typeface="宋体" panose="02010600030101010101" pitchFamily="2" charset="-122"/>
                <a:ea typeface="宋体" panose="02010600030101010101" pitchFamily="2" charset="-122"/>
              </a:rPr>
              <a:t>如果你想看高级也没有问题</a:t>
            </a:r>
            <a:endParaRPr kumimoji="1" lang="ja-JP" altLang="en-US" sz="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710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45788BD-2A6C-4B0A-B311-56C042F3F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69" y="490821"/>
            <a:ext cx="11108817" cy="246441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9FDC8C-F9BA-4A86-96A7-8F013DD655BE}"/>
              </a:ext>
            </a:extLst>
          </p:cNvPr>
          <p:cNvSpPr txBox="1"/>
          <p:nvPr/>
        </p:nvSpPr>
        <p:spPr>
          <a:xfrm>
            <a:off x="1775791" y="4094923"/>
            <a:ext cx="8640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话不多说，来看一个例子就明白了。</a:t>
            </a:r>
            <a:endParaRPr kumimoji="1" lang="ja-JP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37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AA17FD2-0BC7-47C5-9EDC-FA97FF926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691" y="224053"/>
            <a:ext cx="7473883" cy="640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50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2E9F401-3027-4C99-82A7-99A2471CD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328" y="463430"/>
            <a:ext cx="6558214" cy="92804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C122310-B6B3-4232-B37A-1CF969F8B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493" y="1391478"/>
            <a:ext cx="4737620" cy="534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2743454-8250-4FCD-84F1-9D9B2FBDB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371" y="401631"/>
            <a:ext cx="5362768" cy="605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63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BD105B6-CE19-4046-94AD-09CF49F22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566" y="356517"/>
            <a:ext cx="5514337" cy="614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5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78</Words>
  <Application>Microsoft Office PowerPoint</Application>
  <PresentationFormat>ワイド画面</PresentationFormat>
  <Paragraphs>25</Paragraphs>
  <Slides>40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5" baseType="lpstr">
      <vt:lpstr>游ゴシック</vt:lpstr>
      <vt:lpstr>游ゴシック Light</vt:lpstr>
      <vt:lpstr>宋体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hyc</dc:creator>
  <cp:lastModifiedBy>hyc</cp:lastModifiedBy>
  <cp:revision>9</cp:revision>
  <dcterms:created xsi:type="dcterms:W3CDTF">2018-12-28T05:11:39Z</dcterms:created>
  <dcterms:modified xsi:type="dcterms:W3CDTF">2018-12-28T08:18:55Z</dcterms:modified>
</cp:coreProperties>
</file>